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21" r:id="rId5"/>
    <p:sldId id="257" r:id="rId6"/>
    <p:sldId id="260" r:id="rId7"/>
    <p:sldId id="259" r:id="rId8"/>
    <p:sldId id="261" r:id="rId9"/>
    <p:sldId id="273" r:id="rId10"/>
    <p:sldId id="275" r:id="rId11"/>
    <p:sldId id="276" r:id="rId12"/>
    <p:sldId id="277" r:id="rId13"/>
    <p:sldId id="278" r:id="rId14"/>
    <p:sldId id="281" r:id="rId15"/>
    <p:sldId id="282" r:id="rId16"/>
    <p:sldId id="288" r:id="rId17"/>
    <p:sldId id="289" r:id="rId18"/>
    <p:sldId id="290" r:id="rId19"/>
    <p:sldId id="293" r:id="rId20"/>
    <p:sldId id="294" r:id="rId21"/>
    <p:sldId id="295" r:id="rId22"/>
    <p:sldId id="297" r:id="rId23"/>
    <p:sldId id="298" r:id="rId24"/>
    <p:sldId id="302" r:id="rId25"/>
    <p:sldId id="299" r:id="rId26"/>
    <p:sldId id="300" r:id="rId27"/>
    <p:sldId id="308" r:id="rId28"/>
    <p:sldId id="309" r:id="rId29"/>
    <p:sldId id="310" r:id="rId30"/>
    <p:sldId id="311" r:id="rId31"/>
    <p:sldId id="301" r:id="rId32"/>
    <p:sldId id="303" r:id="rId33"/>
    <p:sldId id="304" r:id="rId34"/>
    <p:sldId id="306" r:id="rId35"/>
    <p:sldId id="317" r:id="rId36"/>
    <p:sldId id="319" r:id="rId37"/>
    <p:sldId id="323" r:id="rId38"/>
    <p:sldId id="324" r:id="rId39"/>
    <p:sldId id="325" r:id="rId40"/>
    <p:sldId id="326" r:id="rId41"/>
    <p:sldId id="270" r:id="rId42"/>
    <p:sldId id="322" r:id="rId43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C0A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R-C"/>
          <p:cNvPicPr>
            <a:picLocks noChangeAspect="1"/>
          </p:cNvPicPr>
          <p:nvPr/>
        </p:nvPicPr>
        <p:blipFill>
          <a:blip r:embed="rId2">
            <a:alphaModFix amt="11000"/>
            <a:lum bright="64000" contrast="-70000"/>
          </a:blip>
          <a:srcRect t="40647" b="4450"/>
          <a:stretch>
            <a:fillRect/>
          </a:stretch>
        </p:blipFill>
        <p:spPr>
          <a:xfrm>
            <a:off x="9228455" y="-114935"/>
            <a:ext cx="1905635" cy="705040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64485" y="3014345"/>
            <a:ext cx="6462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>
                <a:latin typeface="Source Han Sans Heavy" panose="020B0A00000000000000" charset="-122"/>
                <a:ea typeface="Source Han Sans Heavy" panose="020B0A00000000000000" charset="-122"/>
              </a:rPr>
              <a:t>VS code </a:t>
            </a:r>
            <a:r>
              <a:rPr lang="zh-CN" altLang="en-US" sz="4800" b="1">
                <a:latin typeface="Source Han Sans Heavy" panose="020B0A00000000000000" charset="-122"/>
                <a:ea typeface="Source Han Sans Heavy" panose="020B0A00000000000000" charset="-122"/>
              </a:rPr>
              <a:t>配置</a:t>
            </a:r>
            <a:endParaRPr lang="zh-CN" altLang="en-US" sz="4800" b="1"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0450" y="3528060"/>
            <a:ext cx="40627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本页建议使用：大标题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带</a:t>
            </a:r>
            <a:r>
              <a:rPr lang="en-US" altLang="zh-CN">
                <a:highlight>
                  <a:srgbClr val="FFFF00"/>
                </a:highlight>
              </a:rPr>
              <a:t>logo</a:t>
            </a:r>
            <a:r>
              <a:rPr lang="zh-CN" altLang="en-US">
                <a:highlight>
                  <a:srgbClr val="FFFF00"/>
                </a:highlight>
              </a:rPr>
              <a:t>和大标题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2">
            <a:alphaModFix amt="11000"/>
            <a:lum bright="64000" contrast="-70000"/>
          </a:blip>
          <a:srcRect t="22089" b="4450"/>
          <a:stretch>
            <a:fillRect/>
          </a:stretch>
        </p:blipFill>
        <p:spPr>
          <a:xfrm rot="2160000">
            <a:off x="1223010" y="-2043430"/>
            <a:ext cx="1905635" cy="94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386945" y="179705"/>
            <a:ext cx="1183703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明日方舟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莱茵生命主题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模板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由</a:t>
            </a:r>
            <a:r>
              <a:rPr lang="en-US" altLang="zh-CN">
                <a:highlight>
                  <a:srgbClr val="FFFF00"/>
                </a:highlight>
              </a:rPr>
              <a:t>b</a:t>
            </a:r>
            <a:r>
              <a:rPr lang="zh-CN" altLang="en-US">
                <a:highlight>
                  <a:srgbClr val="FFFF00"/>
                </a:highlight>
              </a:rPr>
              <a:t>站</a:t>
            </a:r>
            <a:r>
              <a:rPr lang="en-US" altLang="zh-CN">
                <a:highlight>
                  <a:srgbClr val="FFFF00"/>
                </a:highlight>
              </a:rPr>
              <a:t>@</a:t>
            </a:r>
            <a:r>
              <a:rPr lang="zh-CN" altLang="en-US">
                <a:highlight>
                  <a:srgbClr val="FFFF00"/>
                </a:highlight>
              </a:rPr>
              <a:t>罗德岛的克斯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制作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严禁商用！！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若有发现商用售卖的情况请您及时向</a:t>
            </a:r>
            <a:r>
              <a:rPr lang="en-US" altLang="zh-CN">
                <a:highlight>
                  <a:srgbClr val="FFFF00"/>
                </a:highlight>
              </a:rPr>
              <a:t>up</a:t>
            </a:r>
            <a:r>
              <a:rPr lang="zh-CN" altLang="en-US">
                <a:highlight>
                  <a:srgbClr val="FFFF00"/>
                </a:highlight>
              </a:rPr>
              <a:t>主联系。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个人使用需到本模板介绍视频投两个硬币即获得个人使用授权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视频页：https://www.bilibili.com/video/BV19Z4y187gi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模板内部分图片内容为《明日方舟》游戏内素材，版权归鹰角网络所有，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在本模板中仅做演示，请在使用中替换图片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为了使用方便，本模板全程在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切换时使用了</a:t>
            </a:r>
            <a:r>
              <a:rPr lang="en-US" altLang="zh-CN">
                <a:highlight>
                  <a:srgbClr val="FFFF00"/>
                </a:highlight>
              </a:rPr>
              <a:t>“</a:t>
            </a:r>
            <a:r>
              <a:rPr lang="zh-CN" altLang="en-US">
                <a:highlight>
                  <a:srgbClr val="FFFF00"/>
                </a:highlight>
              </a:rPr>
              <a:t>平滑</a:t>
            </a:r>
            <a:r>
              <a:rPr lang="en-US" altLang="zh-CN">
                <a:highlight>
                  <a:srgbClr val="FFFF00"/>
                </a:highlight>
              </a:rPr>
              <a:t>”</a:t>
            </a:r>
            <a:r>
              <a:rPr lang="zh-CN" altLang="en-US">
                <a:highlight>
                  <a:srgbClr val="FFFF00"/>
                </a:highlight>
              </a:rPr>
              <a:t>。但如果你有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上更好的安排，可以修改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页面切换的</a:t>
            </a:r>
            <a:r>
              <a:rPr lang="zh-CN" altLang="en-US">
                <a:highlight>
                  <a:srgbClr val="FFFF00"/>
                </a:highlight>
              </a:rPr>
              <a:t>方式。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187575" y="-238125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32635" y="1574165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490" y="2251075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1338580" y="240347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99490" y="2667000"/>
            <a:ext cx="2385060" cy="120142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VS CODE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安装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28395" y="2069465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26185" y="2016125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55645" y="2305685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2" name="图片 1" descr="屏幕截图 2022-10-05 1641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295" y="167005"/>
            <a:ext cx="6849110" cy="557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187575" y="-238125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32635" y="1574165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490" y="2251075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1338580" y="240347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99490" y="2667000"/>
            <a:ext cx="2385060" cy="120142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VS CODE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安装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28395" y="2069465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26185" y="2016125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55645" y="2305685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2" name="图片 1" descr="屏幕截图 2022-10-05 1641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915" y="109855"/>
            <a:ext cx="7103110" cy="5829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125085" y="3038158"/>
            <a:ext cx="2038350" cy="64770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下载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766820"/>
            <a:ext cx="2127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mingw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187575" y="-238125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32635" y="1574165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490" y="2251075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1338580" y="240347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99490" y="2667000"/>
            <a:ext cx="2385060" cy="120142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Mingw</a:t>
            </a:r>
            <a:endParaRPr 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下载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28395" y="2069465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26185" y="2016125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55645" y="2305685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7520" y="2341880"/>
            <a:ext cx="84245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下载地址：https://sourceforge.net/projects/</a:t>
            </a:r>
            <a:endParaRPr lang="zh-CN" altLang="en-US" sz="3600"/>
          </a:p>
          <a:p>
            <a:r>
              <a:rPr lang="zh-CN" altLang="en-US" sz="3600"/>
              <a:t>mingw-w64/files/</a:t>
            </a:r>
            <a:endParaRPr lang="zh-CN" altLang="en-US" sz="3600"/>
          </a:p>
        </p:txBody>
      </p:sp>
      <p:pic>
        <p:nvPicPr>
          <p:cNvPr id="17" name="图片 16" descr="屏幕截图 2022-10-05 1722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145" y="180975"/>
            <a:ext cx="12809220" cy="633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187575" y="-238125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32635" y="1574165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490" y="2251075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1338580" y="240347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99490" y="2667000"/>
            <a:ext cx="2385060" cy="120142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Mingw</a:t>
            </a:r>
            <a:endParaRPr 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下载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28395" y="2069465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26185" y="2016125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55645" y="2305685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17" name="图片 16" descr="屏幕截图 2022-10-05 2043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6405" y="1630680"/>
            <a:ext cx="14679930" cy="445325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182620" y="560070"/>
            <a:ext cx="6136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打开</a:t>
            </a:r>
            <a:r>
              <a:rPr lang="en-US" altLang="zh-CN"/>
              <a:t>bin</a:t>
            </a:r>
            <a:r>
              <a:rPr lang="zh-CN" altLang="en-US"/>
              <a:t>文件</a:t>
            </a:r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882390" y="884555"/>
            <a:ext cx="71120" cy="2363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187575" y="-238125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32635" y="1574165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490" y="2251075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1338580" y="240347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99490" y="2667000"/>
            <a:ext cx="2385060" cy="120142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Mingw</a:t>
            </a:r>
            <a:endParaRPr 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下载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28395" y="2069465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26185" y="2016125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55645" y="2305685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7520" y="2341880"/>
            <a:ext cx="84245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下载地址：https://sourceforge.net/projects/</a:t>
            </a:r>
            <a:endParaRPr lang="zh-CN" altLang="en-US" sz="3600"/>
          </a:p>
          <a:p>
            <a:r>
              <a:rPr lang="zh-CN" altLang="en-US" sz="3600"/>
              <a:t>mingw-w64/files/</a:t>
            </a:r>
            <a:endParaRPr lang="zh-CN" altLang="en-US" sz="3600"/>
          </a:p>
        </p:txBody>
      </p:sp>
      <p:pic>
        <p:nvPicPr>
          <p:cNvPr id="17" name="图片 16" descr="屏幕截图 2022-10-05 2044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6845" y="1470025"/>
            <a:ext cx="13659485" cy="41014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766695" y="519430"/>
            <a:ext cx="578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复制粘贴</a:t>
            </a:r>
            <a:r>
              <a:rPr lang="zh-CN" altLang="en-US"/>
              <a:t>地址</a:t>
            </a:r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2827655" y="814070"/>
            <a:ext cx="679450" cy="130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187575" y="-238125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32635" y="1574165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490" y="2251075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1338580" y="240347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99490" y="2667000"/>
            <a:ext cx="2385060" cy="120142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环境变量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配置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28395" y="2069465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26185" y="2016125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55645" y="2305685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18" name="图片 17" descr="屏幕截图 2022-10-05 2044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280" y="845820"/>
            <a:ext cx="4607560" cy="4922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2" name="图片 1" descr="屏幕截图 2022-10-05 2045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10" y="-638175"/>
            <a:ext cx="9283065" cy="72313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8900" y="2524125"/>
            <a:ext cx="38696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找到</a:t>
            </a:r>
            <a:endParaRPr lang="zh-CN" altLang="en-US" sz="4800"/>
          </a:p>
          <a:p>
            <a:r>
              <a:rPr lang="zh-CN" altLang="en-US" sz="4800"/>
              <a:t>高级系统设置</a:t>
            </a:r>
            <a:r>
              <a:rPr lang="en-US" altLang="zh-CN" sz="4800"/>
              <a:t> </a:t>
            </a:r>
            <a:endParaRPr lang="en-US" altLang="zh-CN" sz="4800"/>
          </a:p>
          <a:p>
            <a:r>
              <a:rPr lang="zh-CN" altLang="en-US" sz="4800"/>
              <a:t>左键选择</a:t>
            </a:r>
            <a:endParaRPr lang="zh-CN" altLang="en-US" sz="4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2" name="图片 1" descr="屏幕截图 2022-10-05 210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90" y="87630"/>
            <a:ext cx="5958840" cy="58521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8740" y="2940050"/>
            <a:ext cx="38036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选择</a:t>
            </a:r>
            <a:r>
              <a:rPr lang="en-US" altLang="zh-CN" sz="4800"/>
              <a:t>Path</a:t>
            </a:r>
            <a:r>
              <a:rPr lang="zh-CN" altLang="en-US" sz="4800"/>
              <a:t>变量</a:t>
            </a:r>
            <a:r>
              <a:rPr lang="en-US" altLang="zh-CN" sz="4800"/>
              <a:t> </a:t>
            </a:r>
            <a:r>
              <a:rPr lang="zh-CN" altLang="en-US" sz="4800"/>
              <a:t>点击编辑</a:t>
            </a:r>
            <a:endParaRPr lang="zh-CN" altLang="en-US" sz="4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2715" y="1793875"/>
            <a:ext cx="43808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ym typeface="+mn-ea"/>
              </a:rPr>
              <a:t>新建，</a:t>
            </a:r>
            <a:r>
              <a:rPr lang="zh-CN" altLang="en-US" sz="4800"/>
              <a:t>将我们刚刚复制的</a:t>
            </a:r>
            <a:r>
              <a:rPr lang="en-US" altLang="zh-CN" sz="4800"/>
              <a:t>mingw bin</a:t>
            </a:r>
            <a:r>
              <a:rPr lang="zh-CN" altLang="en-US" sz="4800"/>
              <a:t>文件夹位置粘贴</a:t>
            </a:r>
            <a:endParaRPr lang="zh-CN" altLang="en-US" sz="48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8385" y="160655"/>
            <a:ext cx="6035040" cy="5989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R-C"/>
          <p:cNvPicPr>
            <a:picLocks noChangeAspect="1"/>
          </p:cNvPicPr>
          <p:nvPr/>
        </p:nvPicPr>
        <p:blipFill>
          <a:blip r:embed="rId2">
            <a:alphaModFix amt="11000"/>
            <a:lum bright="64000" contrast="-70000"/>
          </a:blip>
          <a:srcRect t="40647" b="4450"/>
          <a:stretch>
            <a:fillRect/>
          </a:stretch>
        </p:blipFill>
        <p:spPr>
          <a:xfrm>
            <a:off x="9228455" y="-114935"/>
            <a:ext cx="1905635" cy="705040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490450" y="3528060"/>
            <a:ext cx="40627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本页建议使用：大标题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带</a:t>
            </a:r>
            <a:r>
              <a:rPr lang="en-US" altLang="zh-CN">
                <a:highlight>
                  <a:srgbClr val="FFFF00"/>
                </a:highlight>
              </a:rPr>
              <a:t>logo</a:t>
            </a:r>
            <a:r>
              <a:rPr lang="zh-CN" altLang="en-US">
                <a:highlight>
                  <a:srgbClr val="FFFF00"/>
                </a:highlight>
              </a:rPr>
              <a:t>和大标题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2">
            <a:alphaModFix amt="11000"/>
            <a:lum bright="64000" contrast="-70000"/>
          </a:blip>
          <a:srcRect t="22089" b="4450"/>
          <a:stretch>
            <a:fillRect/>
          </a:stretch>
        </p:blipFill>
        <p:spPr>
          <a:xfrm rot="2160000">
            <a:off x="1223010" y="-2043430"/>
            <a:ext cx="1905635" cy="94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386945" y="179705"/>
            <a:ext cx="1183703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明日方舟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莱茵生命主题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模板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由</a:t>
            </a:r>
            <a:r>
              <a:rPr lang="en-US" altLang="zh-CN">
                <a:highlight>
                  <a:srgbClr val="FFFF00"/>
                </a:highlight>
              </a:rPr>
              <a:t>b</a:t>
            </a:r>
            <a:r>
              <a:rPr lang="zh-CN" altLang="en-US">
                <a:highlight>
                  <a:srgbClr val="FFFF00"/>
                </a:highlight>
              </a:rPr>
              <a:t>站</a:t>
            </a:r>
            <a:r>
              <a:rPr lang="en-US" altLang="zh-CN">
                <a:highlight>
                  <a:srgbClr val="FFFF00"/>
                </a:highlight>
              </a:rPr>
              <a:t>@</a:t>
            </a:r>
            <a:r>
              <a:rPr lang="zh-CN" altLang="en-US">
                <a:highlight>
                  <a:srgbClr val="FFFF00"/>
                </a:highlight>
              </a:rPr>
              <a:t>罗德岛的克斯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制作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严禁商用！！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若有发现商用售卖的情况请您及时向</a:t>
            </a:r>
            <a:r>
              <a:rPr lang="en-US" altLang="zh-CN">
                <a:highlight>
                  <a:srgbClr val="FFFF00"/>
                </a:highlight>
              </a:rPr>
              <a:t>up</a:t>
            </a:r>
            <a:r>
              <a:rPr lang="zh-CN" altLang="en-US">
                <a:highlight>
                  <a:srgbClr val="FFFF00"/>
                </a:highlight>
              </a:rPr>
              <a:t>主联系。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个人使用需到本模板介绍视频投两个硬币即获得个人使用授权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视频页：https://www.bilibili.com/video/BV19Z4y187gi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模板内部分图片内容为《明日方舟》游戏内素材，版权归鹰角网络所有，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在本模板中仅做演示，请在使用中替换图片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为了使用方便，本模板全程在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切换时使用了</a:t>
            </a:r>
            <a:r>
              <a:rPr lang="en-US" altLang="zh-CN">
                <a:highlight>
                  <a:srgbClr val="FFFF00"/>
                </a:highlight>
              </a:rPr>
              <a:t>“</a:t>
            </a:r>
            <a:r>
              <a:rPr lang="zh-CN" altLang="en-US">
                <a:highlight>
                  <a:srgbClr val="FFFF00"/>
                </a:highlight>
              </a:rPr>
              <a:t>平滑</a:t>
            </a:r>
            <a:r>
              <a:rPr lang="en-US" altLang="zh-CN">
                <a:highlight>
                  <a:srgbClr val="FFFF00"/>
                </a:highlight>
              </a:rPr>
              <a:t>”</a:t>
            </a:r>
            <a:r>
              <a:rPr lang="zh-CN" altLang="en-US">
                <a:highlight>
                  <a:srgbClr val="FFFF00"/>
                </a:highlight>
              </a:rPr>
              <a:t>。但如果你有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上更好的安排，可以修改</a:t>
            </a:r>
            <a:r>
              <a:rPr lang="en-US" altLang="zh-CN">
                <a:highlight>
                  <a:srgbClr val="FFFF00"/>
                </a:highlight>
              </a:rPr>
              <a:t>ppt</a:t>
            </a:r>
            <a:r>
              <a:rPr lang="zh-CN" altLang="en-US">
                <a:highlight>
                  <a:srgbClr val="FFFF00"/>
                </a:highlight>
              </a:rPr>
              <a:t>页面切换的</a:t>
            </a:r>
            <a:r>
              <a:rPr lang="zh-CN" altLang="en-US">
                <a:highlight>
                  <a:srgbClr val="FFFF00"/>
                </a:highlight>
              </a:rPr>
              <a:t>方式。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2" name="图片 1" descr="2}4P$3K]5AP@~KYN0KALAW9"/>
          <p:cNvPicPr>
            <a:picLocks noChangeAspect="1"/>
          </p:cNvPicPr>
          <p:nvPr/>
        </p:nvPicPr>
        <p:blipFill>
          <a:blip r:embed="rId4"/>
          <a:srcRect l="-782" t="17593" r="-1770" b="48546"/>
          <a:stretch>
            <a:fillRect/>
          </a:stretch>
        </p:blipFill>
        <p:spPr>
          <a:xfrm>
            <a:off x="2687320" y="179705"/>
            <a:ext cx="6371590" cy="4675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125085" y="3038158"/>
            <a:ext cx="2038350" cy="64770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下载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766820"/>
            <a:ext cx="2127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插件</a:t>
            </a:r>
            <a:endParaRPr lang="zh-CN" altLang="en-US" sz="2400">
              <a:solidFill>
                <a:schemeClr val="bg1">
                  <a:lumMod val="65000"/>
                </a:schemeClr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图片 8" descr="屏幕截图 2022-10-05 2104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770" y="0"/>
            <a:ext cx="2750185" cy="6858000"/>
          </a:xfrm>
          <a:prstGeom prst="rect">
            <a:avLst/>
          </a:prstGeom>
        </p:spPr>
      </p:pic>
      <p:pic>
        <p:nvPicPr>
          <p:cNvPr id="10" name="图片 9" descr="屏幕截图 2022-10-05 2105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765" y="7620"/>
            <a:ext cx="2775585" cy="6858000"/>
          </a:xfrm>
          <a:prstGeom prst="rect">
            <a:avLst/>
          </a:prstGeom>
        </p:spPr>
      </p:pic>
      <p:pic>
        <p:nvPicPr>
          <p:cNvPr id="8" name="图片 7" descr="屏幕截图 2022-10-05 2103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545" y="7620"/>
            <a:ext cx="2807335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2" name="图片 1" descr="屏幕截图 2022-10-05 2102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545" y="0"/>
            <a:ext cx="2758440" cy="6858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912495" y="1988185"/>
            <a:ext cx="821055" cy="1105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0" y="3114040"/>
            <a:ext cx="16941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先选择这个</a:t>
            </a:r>
            <a:r>
              <a:rPr lang="en-US" altLang="zh-CN" sz="2000"/>
              <a:t>    </a:t>
            </a:r>
            <a:endParaRPr lang="en-US" altLang="zh-CN" sz="2000"/>
          </a:p>
          <a:p>
            <a:r>
              <a:rPr lang="zh-CN" altLang="en-US" sz="2000"/>
              <a:t>再搜索寻找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125085" y="3038158"/>
            <a:ext cx="2038350" cy="64770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调试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2" name="图片 1" descr="屏幕截图 2022-10-05 2116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95" y="0"/>
            <a:ext cx="2858135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7855" y="1744980"/>
            <a:ext cx="4453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新建一个文件夹，在使用</a:t>
            </a:r>
            <a:r>
              <a:rPr lang="en-US" altLang="zh-CN"/>
              <a:t>vs code </a:t>
            </a:r>
            <a:r>
              <a:rPr lang="zh-CN" altLang="en-US"/>
              <a:t>打开</a:t>
            </a:r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580130" y="902970"/>
            <a:ext cx="3549650" cy="3063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60095" y="3966210"/>
            <a:ext cx="3063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点击这里新建文件</a:t>
            </a:r>
            <a:r>
              <a:rPr lang="en-US" altLang="zh-CN"/>
              <a:t> test.c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-70485" y="4371340"/>
            <a:ext cx="43808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码好</a:t>
            </a:r>
            <a:r>
              <a:rPr lang="zh-CN" altLang="en-US" sz="4800"/>
              <a:t>代码后</a:t>
            </a:r>
            <a:endParaRPr lang="zh-CN" altLang="en-US" sz="4800"/>
          </a:p>
          <a:p>
            <a:r>
              <a:rPr lang="zh-CN" altLang="en-US" sz="4800"/>
              <a:t>运行</a:t>
            </a:r>
            <a:endParaRPr lang="zh-CN" altLang="en-US" sz="4800"/>
          </a:p>
        </p:txBody>
      </p:sp>
      <p:pic>
        <p:nvPicPr>
          <p:cNvPr id="2" name="图片 1" descr="屏幕截图 2022-10-05 2116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690" y="955040"/>
            <a:ext cx="9692640" cy="49530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2169795" y="1755140"/>
            <a:ext cx="4300855" cy="2647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2715" y="1793875"/>
            <a:ext cx="43808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选择我们刚刚</a:t>
            </a:r>
            <a:r>
              <a:rPr lang="zh-CN" altLang="en-US" sz="4800"/>
              <a:t>配置好的</a:t>
            </a:r>
            <a:endParaRPr lang="zh-CN" altLang="en-US" sz="4800"/>
          </a:p>
          <a:p>
            <a:r>
              <a:rPr lang="en-US" altLang="zh-CN" sz="4800"/>
              <a:t>M</a:t>
            </a:r>
            <a:r>
              <a:rPr lang="en-US" altLang="zh-CN" sz="4800"/>
              <a:t>ingw</a:t>
            </a:r>
            <a:endParaRPr lang="en-US" altLang="zh-CN" sz="4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55" y="965200"/>
            <a:ext cx="7105650" cy="1857375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V="1">
            <a:off x="2839085" y="2373630"/>
            <a:ext cx="2373630" cy="1470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288155" y="1917065"/>
            <a:ext cx="7181215" cy="5886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114040" y="2494280"/>
            <a:ext cx="62579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有的同学会</a:t>
            </a:r>
            <a:r>
              <a:rPr lang="zh-CN" altLang="en-US" sz="4800">
                <a:sym typeface="+mn-ea"/>
              </a:rPr>
              <a:t>可能</a:t>
            </a:r>
            <a:r>
              <a:rPr lang="zh-CN" altLang="en-US" sz="4800"/>
              <a:t>出现中文乱码的</a:t>
            </a:r>
            <a:r>
              <a:rPr lang="zh-CN" altLang="en-US" sz="4800"/>
              <a:t>现象</a:t>
            </a:r>
            <a:endParaRPr lang="zh-CN" altLang="en-US" sz="4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" y="160020"/>
            <a:ext cx="11198860" cy="59905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58265" y="6238240"/>
            <a:ext cx="435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</a:t>
            </a:r>
            <a:r>
              <a:rPr lang="zh-CN" altLang="en-US"/>
              <a:t>这里</a:t>
            </a:r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403475" y="6177280"/>
            <a:ext cx="7332980" cy="222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676130" y="5994400"/>
            <a:ext cx="344805" cy="2032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30" y="165100"/>
            <a:ext cx="7191375" cy="15144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2410" y="1917065"/>
            <a:ext cx="2130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选择通过编码重新</a:t>
            </a:r>
            <a:r>
              <a:rPr lang="zh-CN" altLang="en-US"/>
              <a:t>打开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095" y="2140585"/>
            <a:ext cx="7105650" cy="40100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93370" y="3550285"/>
            <a:ext cx="2322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</a:t>
            </a:r>
            <a:r>
              <a:rPr lang="en-US" altLang="zh-CN"/>
              <a:t>GBK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1267460" y="3336925"/>
            <a:ext cx="1551940" cy="395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2715" y="1793875"/>
            <a:ext cx="43808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或者</a:t>
            </a:r>
            <a:endParaRPr lang="zh-CN" altLang="en-US" sz="4800"/>
          </a:p>
          <a:p>
            <a:r>
              <a:rPr lang="zh-CN" altLang="en-US" sz="4800"/>
              <a:t>还可以使用</a:t>
            </a:r>
            <a:r>
              <a:rPr lang="en-US" altLang="zh-CN" sz="4800"/>
              <a:t>code runner</a:t>
            </a:r>
            <a:endParaRPr lang="en-US" altLang="zh-CN" sz="4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365" y="553085"/>
            <a:ext cx="9286240" cy="538670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3011805" y="750570"/>
            <a:ext cx="8571230" cy="1784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F:\设计相关\莱茵PPT\20210803125144!Avg_avg_ac15_6.png20210803125144!Avg_avg_ac15_6"/>
          <p:cNvPicPr>
            <a:picLocks noChangeAspect="1"/>
          </p:cNvPicPr>
          <p:nvPr/>
        </p:nvPicPr>
        <p:blipFill>
          <a:blip r:embed="rId2">
            <a:alphaModFix amt="40000"/>
          </a:blip>
          <a:srcRect t="-6983" b="4347"/>
          <a:stretch>
            <a:fillRect/>
          </a:stretch>
        </p:blipFill>
        <p:spPr>
          <a:xfrm>
            <a:off x="59055" y="-279400"/>
            <a:ext cx="12185650" cy="701103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Autofit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  <a:sym typeface="+mn-ea"/>
              </a:rPr>
              <a:t>POWERED BY </a:t>
            </a:r>
            <a:r>
              <a:rPr lang="zh-CN" altLang="en-US" sz="1200">
                <a:latin typeface="Novecento wide Medium" panose="00000605000000000000" charset="0"/>
                <a:cs typeface="Novecento wide Medium" panose="00000605000000000000" charset="0"/>
                <a:sym typeface="+mn-ea"/>
              </a:rPr>
              <a:t>智锐</a:t>
            </a:r>
            <a:endParaRPr lang="zh-CN" altLang="en-US" sz="1200">
              <a:latin typeface="Novecento wide Medium" panose="00000605000000000000" charset="0"/>
              <a:cs typeface="Novecento wide Medium" panose="00000605000000000000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86639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589895" y="286639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48742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589895" y="349694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393815" y="2866390"/>
            <a:ext cx="41960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b="1">
                <a:latin typeface="Arial Black" panose="020B0A04020102020204" charset="0"/>
                <a:ea typeface="Source Han Sans Heavy" panose="020B0A00000000000000" charset="-122"/>
                <a:cs typeface="Arial Black" panose="020B0A04020102020204" charset="0"/>
              </a:rPr>
              <a:t>Why Vs code</a:t>
            </a:r>
            <a:endParaRPr lang="en-US" altLang="zh-CN" sz="4400" b="1">
              <a:latin typeface="Arial Black" panose="020B0A04020102020204" charset="0"/>
              <a:ea typeface="Source Han Sans Heavy" panose="020B0A00000000000000" charset="-122"/>
              <a:cs typeface="Arial Black" panose="020B0A040201020202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600305" y="2866390"/>
            <a:ext cx="28822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建议使用：带图小标题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</a:t>
            </a:r>
            <a:r>
              <a:rPr lang="zh-CN" altLang="en-US">
                <a:highlight>
                  <a:srgbClr val="FFFF00"/>
                </a:highlight>
              </a:rPr>
              <a:t>字体：Novecento wide 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2715" y="1793875"/>
            <a:ext cx="43808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在扩展栏里找到</a:t>
            </a:r>
            <a:r>
              <a:rPr lang="en-US" altLang="zh-CN" sz="4800"/>
              <a:t> </a:t>
            </a:r>
            <a:r>
              <a:rPr lang="en-US" altLang="zh-CN" sz="4800"/>
              <a:t>code runner</a:t>
            </a:r>
            <a:endParaRPr lang="en-US" altLang="zh-CN" sz="4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810" y="479425"/>
            <a:ext cx="4600575" cy="4905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61630" y="892810"/>
            <a:ext cx="2900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26985" y="902970"/>
            <a:ext cx="354965" cy="3143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26985" y="4351655"/>
            <a:ext cx="1917065" cy="44577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929495" y="4382135"/>
            <a:ext cx="1998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第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步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2715" y="1793875"/>
            <a:ext cx="43808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/>
              <a:t>找到</a:t>
            </a:r>
            <a:endParaRPr lang="zh-CN" altLang="en-US" sz="4800"/>
          </a:p>
          <a:p>
            <a:r>
              <a:rPr lang="en-US" altLang="zh-CN" sz="4800"/>
              <a:t>E</a:t>
            </a:r>
            <a:r>
              <a:rPr lang="en-US" altLang="zh-CN" sz="4800"/>
              <a:t>xecutor Map</a:t>
            </a:r>
            <a:endParaRPr lang="en-US" altLang="zh-CN" sz="4800"/>
          </a:p>
          <a:p>
            <a:r>
              <a:rPr lang="zh-CN" altLang="en-US" sz="4800"/>
              <a:t>在</a:t>
            </a:r>
            <a:r>
              <a:rPr lang="en-US" altLang="zh-CN" sz="4800"/>
              <a:t>settings.json</a:t>
            </a:r>
            <a:endParaRPr lang="en-US" altLang="zh-CN" sz="4800"/>
          </a:p>
          <a:p>
            <a:r>
              <a:rPr lang="zh-CN" altLang="en-US" sz="4800"/>
              <a:t>中设置</a:t>
            </a:r>
            <a:endParaRPr lang="zh-CN" altLang="en-US" sz="4800"/>
          </a:p>
        </p:txBody>
      </p:sp>
      <p:pic>
        <p:nvPicPr>
          <p:cNvPr id="2" name="图片 1" descr="屏幕截图 2022-10-05 2157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360" y="-303530"/>
            <a:ext cx="7795895" cy="587502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3731895" y="2799715"/>
            <a:ext cx="4472940" cy="750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6" name="图片 5" descr="屏幕截图 2022-10-05 2159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26365"/>
            <a:ext cx="8174355" cy="60858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10160" y="2625725"/>
            <a:ext cx="3600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在此处</a:t>
            </a:r>
            <a:r>
              <a:rPr lang="zh-CN" altLang="en-US"/>
              <a:t>添加</a:t>
            </a:r>
            <a:endParaRPr lang="zh-CN" altLang="en-US"/>
          </a:p>
          <a:p>
            <a:r>
              <a:rPr lang="zh-CN" altLang="en-US"/>
              <a:t>"code-runner.runInTerminal":true,</a:t>
            </a:r>
            <a:endParaRPr lang="zh-CN" altLang="en-US"/>
          </a:p>
          <a:p>
            <a:r>
              <a:rPr lang="zh-CN" altLang="en-US"/>
              <a:t>即让</a:t>
            </a:r>
            <a:r>
              <a:rPr lang="en-US" altLang="zh-CN"/>
              <a:t>code runner</a:t>
            </a:r>
            <a:r>
              <a:rPr lang="zh-CN" altLang="en-US"/>
              <a:t>在终端</a:t>
            </a:r>
            <a:r>
              <a:rPr lang="zh-CN" altLang="en-US"/>
              <a:t>输出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534920" y="1024255"/>
            <a:ext cx="3783330" cy="1937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3635" y="608965"/>
            <a:ext cx="6349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python</a:t>
            </a:r>
            <a:r>
              <a:rPr lang="zh-CN" altLang="en-US" sz="4000"/>
              <a:t>配置</a:t>
            </a:r>
            <a:endParaRPr lang="zh-CN" altLang="en-US" sz="4000"/>
          </a:p>
        </p:txBody>
      </p:sp>
      <p:sp>
        <p:nvSpPr>
          <p:cNvPr id="4" name="文本框 3"/>
          <p:cNvSpPr txBox="1"/>
          <p:nvPr/>
        </p:nvSpPr>
        <p:spPr>
          <a:xfrm>
            <a:off x="2272030" y="13804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官网下载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解释器</a:t>
            </a:r>
            <a:endParaRPr lang="en-US" altLang="zh-CN"/>
          </a:p>
          <a:p>
            <a:r>
              <a:rPr lang="zh-CN" altLang="en-US"/>
              <a:t>：</a:t>
            </a:r>
            <a:r>
              <a:rPr lang="en-US" altLang="zh-CN"/>
              <a:t>(</a:t>
            </a:r>
            <a:r>
              <a:rPr lang="zh-CN" altLang="en-US"/>
              <a:t>https://www.python.org/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9" name="图片 8" descr="Python安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2726055"/>
            <a:ext cx="6318250" cy="38671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36840" y="3246755"/>
            <a:ext cx="3377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剩余按默认安装</a:t>
            </a:r>
            <a:r>
              <a:rPr lang="zh-CN" altLang="en-US"/>
              <a:t>即可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08080"/>
            </a:gs>
            <a:gs pos="100000">
              <a:srgbClr val="000000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ZHIRUI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64485" y="3014345"/>
            <a:ext cx="6462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terminal(</a:t>
            </a:r>
            <a:r>
              <a:rPr lang="zh-CN" altLang="en-US" sz="48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终端）</a:t>
            </a:r>
            <a:endParaRPr lang="zh-CN" altLang="en-US" sz="48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90170" y="3409950"/>
            <a:ext cx="1870710" cy="249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ZHIRUI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31340" y="1012190"/>
            <a:ext cx="8004175" cy="4398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sz="24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用户与计算机交互的方式</a:t>
            </a:r>
            <a:endParaRPr sz="24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endParaRPr sz="24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endParaRPr sz="24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en-US" sz="24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1.</a:t>
            </a:r>
            <a:r>
              <a:rPr sz="24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GUI 图形用户界面（Graphical User Interface，简称 GUI，又称图形用户接口。</a:t>
            </a:r>
            <a:endParaRPr sz="24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endParaRPr sz="24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en-US" sz="24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2</a:t>
            </a:r>
            <a:r>
              <a:rPr lang="zh-CN" altLang="en-US" sz="24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。</a:t>
            </a:r>
            <a:r>
              <a:rPr sz="24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CLI 命令行界面（英语：command-line interface，缩写：CLI）命令来执行操作运行一些代码来进行每隔一段时间的操作</a:t>
            </a:r>
            <a:endParaRPr sz="24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90170" y="3409950"/>
            <a:ext cx="1870710" cy="249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ZHIRUI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14450" y="1002030"/>
            <a:ext cx="9363075" cy="4398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sz="24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C</a:t>
            </a:r>
            <a:r>
              <a:rPr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LI怎么运行的</a:t>
            </a:r>
            <a:endParaRPr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ctr"/>
            <a:endParaRPr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command---&gt;机器码 command line </a:t>
            </a:r>
            <a:endParaRPr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endParaRPr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endParaRPr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interpreter（命令行解释器--简称shell） shell 负责</a:t>
            </a:r>
            <a:endParaRPr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90170" y="3409950"/>
            <a:ext cx="1870710" cy="249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ZHIRUI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17015" y="302260"/>
            <a:ext cx="9363075" cy="590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shell</a:t>
            </a:r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分类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1. Windows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1. cmd （command Prompt）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2. Powershell stronger!!!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2.  Macos  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1. Bash  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2. Zsh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3.  Linux  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1. Bash  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2. Zsh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90170" y="3409950"/>
            <a:ext cx="1870710" cy="249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ZHIRUI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17015" y="302260"/>
            <a:ext cx="9363075" cy="5901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shell</a:t>
            </a:r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分类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1. Windows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1. cmd （command Prompt）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2. Powershell stronger!!!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2.  Macos  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1. Bash  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2. Zsh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3.  Linux  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1. Bash  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  <a:p>
            <a:pPr algn="l"/>
            <a:r>
              <a:rPr lang="zh-CN" altLang="en-US" sz="36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      2. Zsh</a:t>
            </a:r>
            <a:endParaRPr lang="zh-CN" altLang="en-US" sz="36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90170" y="3409950"/>
            <a:ext cx="1870710" cy="249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</a:t>
            </a:r>
            <a:r>
              <a:rPr lang="zh-CN" altLang="en-US" sz="1200">
                <a:latin typeface="Novecento wide Medium" panose="00000605000000000000" charset="0"/>
                <a:cs typeface="Novecento wide Medium" panose="00000605000000000000" charset="0"/>
              </a:rPr>
              <a:t>智锐</a:t>
            </a:r>
            <a:endParaRPr lang="zh-CN" altLang="en-US" sz="12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43425" y="2800350"/>
            <a:ext cx="3105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3200"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THANKS FOR</a:t>
            </a:r>
            <a:endParaRPr lang="en-US" altLang="zh-CN" sz="3200">
              <a:latin typeface="Novecento wide Bold" panose="00000805000000000000" charset="0"/>
              <a:ea typeface="Source Han Sans Heavy" panose="020B0A00000000000000" charset="-122"/>
              <a:cs typeface="Novecento wide Bold" panose="00000805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0450" y="2922270"/>
            <a:ext cx="40627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本页建议使用：大标题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带</a:t>
            </a:r>
            <a:r>
              <a:rPr lang="en-US" altLang="zh-CN">
                <a:highlight>
                  <a:srgbClr val="FFFF00"/>
                </a:highlight>
              </a:rPr>
              <a:t>logo</a:t>
            </a:r>
            <a:r>
              <a:rPr lang="zh-CN" altLang="en-US">
                <a:highlight>
                  <a:srgbClr val="FFFF00"/>
                </a:highlight>
              </a:rPr>
              <a:t>和大标题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若单标题请写于橙色方框中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若标题与图则上下居中分布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endParaRPr lang="zh-CN" altLang="en-US">
              <a:highlight>
                <a:srgbClr val="FFFF00"/>
              </a:highlight>
            </a:endParaRPr>
          </a:p>
          <a:p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6295" y="3431540"/>
            <a:ext cx="2899410" cy="412750"/>
          </a:xfrm>
          <a:prstGeom prst="rect">
            <a:avLst/>
          </a:prstGeom>
          <a:solidFill>
            <a:srgbClr val="C0A15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608195" y="3354070"/>
            <a:ext cx="2937510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p>
            <a:pPr marL="36195" algn="ctr" fontAlgn="auto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altLang="zh-CN" sz="3200">
                <a:solidFill>
                  <a:schemeClr val="bg1"/>
                </a:solidFill>
                <a:latin typeface="Novecento wide Bold" panose="00000805000000000000" charset="0"/>
                <a:ea typeface="Source Han Sans Heavy" panose="020B0A00000000000000" charset="-122"/>
                <a:cs typeface="Novecento wide Bold" panose="00000805000000000000" charset="0"/>
              </a:rPr>
              <a:t>WATCH</a:t>
            </a:r>
            <a:endParaRPr lang="en-US" altLang="zh-CN" sz="3200">
              <a:solidFill>
                <a:schemeClr val="bg1"/>
              </a:solidFill>
              <a:latin typeface="Novecento wide Bold" panose="00000805000000000000" charset="0"/>
              <a:ea typeface="Source Han Sans Heavy" panose="020B0A00000000000000" charset="-122"/>
              <a:cs typeface="Novecento wide Bold" panose="00000805000000000000" charset="0"/>
            </a:endParaRPr>
          </a:p>
        </p:txBody>
      </p:sp>
      <p:pic>
        <p:nvPicPr>
          <p:cNvPr id="7" name="图片 6" descr="团队logo_莱茵生命"/>
          <p:cNvPicPr>
            <a:picLocks noChangeAspect="1"/>
          </p:cNvPicPr>
          <p:nvPr/>
        </p:nvPicPr>
        <p:blipFill>
          <a:blip r:embed="rId2"/>
          <a:srcRect b="10115"/>
          <a:stretch>
            <a:fillRect/>
          </a:stretch>
        </p:blipFill>
        <p:spPr>
          <a:xfrm>
            <a:off x="5315585" y="3961765"/>
            <a:ext cx="1522730" cy="7905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Autofit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Medium" panose="00000605000000000000" charset="0"/>
                <a:cs typeface="Novecento wide Medium" panose="00000605000000000000" charset="0"/>
              </a:rPr>
              <a:t>智锐</a:t>
            </a:r>
            <a:endParaRPr lang="zh-CN" altLang="en-US" sz="12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图片设置为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效果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三维旋转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透视</a:t>
            </a:r>
            <a:r>
              <a:rPr lang="en-US" altLang="zh-CN">
                <a:highlight>
                  <a:srgbClr val="FFFF00"/>
                </a:highlight>
              </a:rPr>
              <a:t>-</a:t>
            </a:r>
            <a:r>
              <a:rPr lang="zh-CN" altLang="en-US">
                <a:highlight>
                  <a:srgbClr val="FFFF00"/>
                </a:highlight>
              </a:rPr>
              <a:t>右透视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英文字体：Novecento wide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65695" y="57575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2100" y="618426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100" y="130619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8210" y="1864360"/>
            <a:ext cx="697357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/>
              <a:t>1.  </a:t>
            </a:r>
            <a:r>
              <a:rPr lang="zh-CN" altLang="en-US" sz="5400"/>
              <a:t>轻量级</a:t>
            </a:r>
            <a:endParaRPr lang="zh-CN" altLang="en-US" sz="5400"/>
          </a:p>
          <a:p>
            <a:r>
              <a:rPr lang="en-US" altLang="zh-CN" sz="5400"/>
              <a:t>2.  </a:t>
            </a:r>
            <a:r>
              <a:rPr lang="zh-CN" altLang="en-US" sz="5400"/>
              <a:t>扩展多</a:t>
            </a:r>
            <a:r>
              <a:rPr lang="en-US" altLang="zh-CN" sz="5400"/>
              <a:t> </a:t>
            </a:r>
            <a:r>
              <a:rPr lang="zh-CN" altLang="en-US" sz="5400"/>
              <a:t>功能强大</a:t>
            </a:r>
            <a:endParaRPr lang="zh-CN" altLang="en-US" sz="5400"/>
          </a:p>
          <a:p>
            <a:r>
              <a:rPr lang="en-US" altLang="zh-CN" sz="5400"/>
              <a:t>3.  </a:t>
            </a:r>
            <a:r>
              <a:rPr lang="zh-CN" altLang="en-US" sz="5400"/>
              <a:t>开源</a:t>
            </a:r>
            <a:endParaRPr lang="zh-CN" altLang="en-US" sz="5400"/>
          </a:p>
          <a:p>
            <a:r>
              <a:rPr lang="en-US" altLang="zh-CN" sz="5400"/>
              <a:t>4.  UI</a:t>
            </a:r>
            <a:r>
              <a:rPr lang="zh-CN" altLang="en-US" sz="5400"/>
              <a:t>美观</a:t>
            </a:r>
            <a:r>
              <a:rPr lang="en-US" altLang="zh-CN" sz="5400"/>
              <a:t>... </a:t>
            </a:r>
            <a:r>
              <a:rPr lang="en-US" altLang="zh-CN" sz="3600"/>
              <a:t> </a:t>
            </a:r>
            <a:endParaRPr lang="zh-CN" altLang="en-US" sz="3600"/>
          </a:p>
          <a:p>
            <a:endParaRPr lang="zh-CN" altLang="en-US" sz="3600"/>
          </a:p>
        </p:txBody>
      </p:sp>
      <p:pic>
        <p:nvPicPr>
          <p:cNvPr id="8" name="图片 7" descr="02e0583f-f63d-48b7-9224-886a09fb0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015" y="2028825"/>
            <a:ext cx="3446780" cy="28009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</a:t>
            </a:r>
            <a:r>
              <a:rPr lang="zh-CN" altLang="en-US" sz="1200">
                <a:latin typeface="Novecento wide Medium" panose="00000605000000000000" charset="0"/>
                <a:cs typeface="Novecento wide Medium" panose="00000605000000000000" charset="0"/>
              </a:rPr>
              <a:t>智锐</a:t>
            </a:r>
            <a:endParaRPr lang="zh-CN" altLang="en-US" sz="12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490450" y="2922270"/>
            <a:ext cx="40627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本页建议使用：大标题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带</a:t>
            </a:r>
            <a:r>
              <a:rPr lang="en-US" altLang="zh-CN">
                <a:highlight>
                  <a:srgbClr val="FFFF00"/>
                </a:highlight>
              </a:rPr>
              <a:t>logo</a:t>
            </a:r>
            <a:r>
              <a:rPr lang="zh-CN" altLang="en-US">
                <a:highlight>
                  <a:srgbClr val="FFFF00"/>
                </a:highlight>
              </a:rPr>
              <a:t>和大标题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若单标题请写于橙色方框中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</a:rPr>
              <a:t>若标题与图则上下居中分布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endParaRPr lang="zh-CN" altLang="en-US">
              <a:highlight>
                <a:srgbClr val="FFFF00"/>
              </a:highlight>
            </a:endParaRPr>
          </a:p>
          <a:p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2" name="图片 1" descr="2}4P$3K]5AP@~KYN0KALAW9"/>
          <p:cNvPicPr>
            <a:picLocks noChangeAspect="1"/>
          </p:cNvPicPr>
          <p:nvPr/>
        </p:nvPicPr>
        <p:blipFill>
          <a:blip r:embed="rId3"/>
          <a:srcRect l="6235" t="50620" r="4362" b="16000"/>
          <a:stretch>
            <a:fillRect/>
          </a:stretch>
        </p:blipFill>
        <p:spPr>
          <a:xfrm>
            <a:off x="2037715" y="637540"/>
            <a:ext cx="6998970" cy="5807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125085" y="3038158"/>
            <a:ext cx="2038350" cy="64770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安装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766820"/>
            <a:ext cx="2127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vs code</a:t>
            </a:r>
            <a:endParaRPr lang="en-US" altLang="zh-CN" sz="2400">
              <a:solidFill>
                <a:schemeClr val="bg1">
                  <a:lumMod val="65000"/>
                </a:schemeClr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709420" y="2785745"/>
            <a:ext cx="2385060" cy="120142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VS CODE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安装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54440" y="563943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1195" y="524510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867910" y="2522220"/>
            <a:ext cx="68243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官网：https://code.visualstudio.com/</a:t>
            </a:r>
            <a:endParaRPr lang="zh-CN" altLang="en-US" sz="4000"/>
          </a:p>
        </p:txBody>
      </p:sp>
      <p:pic>
        <p:nvPicPr>
          <p:cNvPr id="27" name="图片 26" descr="屏幕截图 2022-10-05 163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50645" y="5443855"/>
            <a:ext cx="13296900" cy="582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187575" y="-238125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32635" y="1574165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490" y="2251075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1338580" y="240347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99490" y="2667000"/>
            <a:ext cx="2385060" cy="120142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VS CODE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安装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28395" y="2069465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26185" y="2016125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55645" y="2305685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17" name="图片 16" descr="屏幕截图 2022-10-05 1633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515" y="104140"/>
            <a:ext cx="7120890" cy="5835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187575" y="-238125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32635" y="1574165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490" y="2251075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1338580" y="240347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99490" y="2667000"/>
            <a:ext cx="2385060" cy="120142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VS CODE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安装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28395" y="2069465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26185" y="2016125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55645" y="2305685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2" name="图片 1" descr="屏幕截图 2022-10-05 1634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915" y="0"/>
            <a:ext cx="7315200" cy="5993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187575" y="-238125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032635" y="1574165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490" y="2251075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/>
        </p:nvPicPr>
        <p:blipFill>
          <a:blip r:embed="rId2">
            <a:grayscl/>
            <a:lum bright="-66000" contrast="12000"/>
          </a:blip>
          <a:stretch>
            <a:fillRect/>
          </a:stretch>
        </p:blipFill>
        <p:spPr>
          <a:xfrm>
            <a:off x="1338580" y="240347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999490" y="2667000"/>
            <a:ext cx="2385060" cy="1201420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VS CODE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zh-CN" altLang="en-US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安装</a:t>
            </a:r>
            <a:endParaRPr lang="zh-CN" altLang="en-US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898255" y="6456045"/>
            <a:ext cx="3266440" cy="260350"/>
          </a:xfrm>
        </p:spPr>
        <p:txBody>
          <a:bodyPr>
            <a:normAutofit fontScale="7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zh-CN" altLang="en-US" sz="1200">
                <a:latin typeface="Novecento wide Bold" panose="00000805000000000000" charset="0"/>
                <a:cs typeface="Novecento wide Bold" panose="00000805000000000000" charset="0"/>
              </a:rPr>
              <a:t>智锐</a:t>
            </a:r>
            <a:endParaRPr lang="zh-CN" altLang="en-US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03355" y="651764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28395" y="2069465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26185" y="2016125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55645" y="2305685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44280" y="633412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1195" y="593979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/>
        </p:nvPicPr>
        <p:blipFill>
          <a:blip r:embed="rId3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80490" cy="1380490"/>
          </a:xfrm>
          <a:prstGeom prst="rect">
            <a:avLst/>
          </a:prstGeom>
        </p:spPr>
      </p:pic>
      <p:pic>
        <p:nvPicPr>
          <p:cNvPr id="2" name="图片 1" descr="屏幕截图 2022-10-05 164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510" y="44450"/>
            <a:ext cx="7066280" cy="5781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1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9433,&quot;width&quot;:9504}"/>
</p:tagLst>
</file>

<file path=ppt/tags/tag2.xml><?xml version="1.0" encoding="utf-8"?>
<p:tagLst xmlns:p="http://schemas.openxmlformats.org/presentationml/2006/main">
  <p:tag name="COMMONDATA" val="eyJoZGlkIjoiM2I1ZDllZTg0YmEwMjIyMTJhNGFmM2ViZTQzNjQ3ZGUifQ=="/>
  <p:tag name="KSO_WPP_MARK_KEY" val="179ba0da-e988-4e6f-a1ed-2e60dadf71e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4856</Words>
  <Application>WPS 演示</Application>
  <PresentationFormat>宽屏</PresentationFormat>
  <Paragraphs>520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Arial</vt:lpstr>
      <vt:lpstr>宋体</vt:lpstr>
      <vt:lpstr>Wingdings</vt:lpstr>
      <vt:lpstr>Novecento wide Medium</vt:lpstr>
      <vt:lpstr>Segoe Print</vt:lpstr>
      <vt:lpstr>Novecento wide Bold</vt:lpstr>
      <vt:lpstr>Source Han Sans Heavy</vt:lpstr>
      <vt:lpstr>Arial Black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Wu drink</cp:lastModifiedBy>
  <cp:revision>64</cp:revision>
  <dcterms:created xsi:type="dcterms:W3CDTF">2022-05-16T07:12:00Z</dcterms:created>
  <dcterms:modified xsi:type="dcterms:W3CDTF">2022-11-11T11:58:12Z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816161F786DD43A3B3312AEA9E114B0B</vt:lpwstr>
  </property>
  <property fmtid="{D5CDD505-2E9C-101B-9397-08002B2CF9AE}" pid="3" name="KSOProductBuildVer">
    <vt:lpwstr>2052-11.1.0.12763</vt:lpwstr>
  </property>
</Properties>
</file>